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9" r:id="rId3"/>
    <p:sldId id="258" r:id="rId4"/>
    <p:sldId id="259" r:id="rId5"/>
    <p:sldId id="273" r:id="rId6"/>
    <p:sldId id="260" r:id="rId7"/>
    <p:sldId id="261" r:id="rId8"/>
    <p:sldId id="274" r:id="rId9"/>
    <p:sldId id="270" r:id="rId10"/>
    <p:sldId id="271" r:id="rId11"/>
    <p:sldId id="275" r:id="rId12"/>
    <p:sldId id="264" r:id="rId13"/>
    <p:sldId id="265" r:id="rId14"/>
    <p:sldId id="267" r:id="rId15"/>
    <p:sldId id="266" r:id="rId16"/>
    <p:sldId id="268" r:id="rId17"/>
    <p:sldId id="277" r:id="rId18"/>
    <p:sldId id="278" r:id="rId19"/>
    <p:sldId id="276" r:id="rId20"/>
    <p:sldId id="263" r:id="rId21"/>
    <p:sldId id="272" r:id="rId22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12F4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FC882-5822-4B05-A69C-E82DB27AD127}" type="datetimeFigureOut">
              <a:rPr lang="de-DE" smtClean="0"/>
              <a:t>23.11.2022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D732C-73A6-4C93-AEC8-99901377BA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205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A1298-F99A-4E6C-9839-2524D7516B70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F1E1E-B353-4BFF-B348-2F57D0B4588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9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36BA4A0-8AC8-4F64-8003-172E28F2197F}" type="datetime1">
              <a:rPr lang="de-DE" smtClean="0"/>
              <a:t>23.11.2022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5D2C04-93B2-4791-A8BD-DE91290B1A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85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AFEEFD-E8E6-49EF-A8E0-F88715C358A7}" type="datetime1">
              <a:rPr lang="de-DE" smtClean="0"/>
              <a:t>23.11.2022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5D2C04-93B2-4791-A8BD-DE91290B1A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89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7675343" y="4769090"/>
            <a:ext cx="1365250" cy="22030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solidFill>
                  <a:srgbClr val="292929"/>
                </a:solidFill>
                <a:cs typeface="Arial" charset="0"/>
              </a:rPr>
              <a:t> </a:t>
            </a:r>
            <a:endParaRPr lang="en-GB" dirty="0"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70719" y="4885480"/>
            <a:ext cx="2025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Mustermann</a:t>
            </a:r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</a:t>
            </a:r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endParaRPr lang="de-DE" sz="1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7207287" y="4938142"/>
            <a:ext cx="168519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Forschungsbereich</a:t>
            </a:r>
            <a:endParaRPr lang="de-DE" sz="1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489424" y="4876006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Tx/>
              <a:buNone/>
            </a:pPr>
            <a:fld id="{D5A8212F-497F-48CE-BD55-3104F92814E2}" type="slidenum">
              <a:rPr lang="de-DE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r>
              <a:rPr lang="de-DE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de-D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26" y="157964"/>
            <a:ext cx="1689362" cy="351169"/>
          </a:xfrm>
          <a:prstGeom prst="rect">
            <a:avLst/>
          </a:prstGeom>
        </p:spPr>
      </p:pic>
      <p:grpSp>
        <p:nvGrpSpPr>
          <p:cNvPr id="11" name="Group 3"/>
          <p:cNvGrpSpPr>
            <a:grpSpLocks/>
          </p:cNvGrpSpPr>
          <p:nvPr userDrawn="1"/>
        </p:nvGrpSpPr>
        <p:grpSpPr bwMode="auto">
          <a:xfrm>
            <a:off x="0" y="4515966"/>
            <a:ext cx="9144000" cy="627534"/>
            <a:chOff x="0" y="3793"/>
            <a:chExt cx="5760" cy="527"/>
          </a:xfrm>
        </p:grpSpPr>
        <p:sp>
          <p:nvSpPr>
            <p:cNvPr id="15" name="Rectangle 4"/>
            <p:cNvSpPr>
              <a:spLocks noChangeArrowheads="1"/>
            </p:cNvSpPr>
            <p:nvPr userDrawn="1"/>
          </p:nvSpPr>
          <p:spPr bwMode="auto">
            <a:xfrm>
              <a:off x="0" y="3793"/>
              <a:ext cx="5760" cy="527"/>
            </a:xfrm>
            <a:prstGeom prst="rect">
              <a:avLst/>
            </a:prstGeom>
            <a:solidFill>
              <a:srgbClr val="F0EEE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3497263" eaLnBrk="1" hangingPunct="1">
                <a:defRPr/>
              </a:pPr>
              <a:endParaRPr lang="de-DE" sz="6900">
                <a:latin typeface="Arial" charset="0"/>
                <a:ea typeface="+mn-ea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 userDrawn="1"/>
          </p:nvSpPr>
          <p:spPr bwMode="auto">
            <a:xfrm>
              <a:off x="4558" y="3793"/>
              <a:ext cx="1202" cy="2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</p:grpSp>
      <p:sp>
        <p:nvSpPr>
          <p:cNvPr id="17" name="Rectangle 7"/>
          <p:cNvSpPr>
            <a:spLocks noChangeArrowheads="1"/>
          </p:cNvSpPr>
          <p:nvPr userDrawn="1"/>
        </p:nvSpPr>
        <p:spPr bwMode="auto">
          <a:xfrm flipV="1">
            <a:off x="0" y="843558"/>
            <a:ext cx="9144000" cy="104998"/>
          </a:xfrm>
          <a:prstGeom prst="rect">
            <a:avLst/>
          </a:prstGeom>
          <a:gradFill rotWithShape="1">
            <a:gsLst>
              <a:gs pos="0">
                <a:srgbClr val="E6F3FE"/>
              </a:gs>
              <a:gs pos="100000">
                <a:srgbClr val="3668A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pic>
        <p:nvPicPr>
          <p:cNvPr id="18" name="Picture 9" descr="Uni_Universität Breme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0719" y="4728088"/>
            <a:ext cx="1664977" cy="29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20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alexander.Fabisch@dfki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dfki-ric/hand_embodimen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microsoft.com/office/2007/relationships/media" Target="../media/media7.mp4"/><Relationship Id="rId12" Type="http://schemas.openxmlformats.org/officeDocument/2006/relationships/image" Target="../media/image15.png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6" Type="http://schemas.microsoft.com/office/2007/relationships/media" Target="../media/media6.m4v"/><Relationship Id="rId11" Type="http://schemas.openxmlformats.org/officeDocument/2006/relationships/image" Target="../media/image14.png"/><Relationship Id="rId5" Type="http://schemas.microsoft.com/office/2007/relationships/media" Target="../media/media5.mp4"/><Relationship Id="rId10" Type="http://schemas.openxmlformats.org/officeDocument/2006/relationships/image" Target="../media/image13.png"/><Relationship Id="rId4" Type="http://schemas.microsoft.com/office/2007/relationships/media" Target="../media/media4.m4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130208" TargetMode="External"/><Relationship Id="rId2" Type="http://schemas.openxmlformats.org/officeDocument/2006/relationships/hyperlink" Target="https://github.com/dfki-ric/hand_embodimen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926" y="915566"/>
            <a:ext cx="7772400" cy="1600200"/>
          </a:xfrm>
        </p:spPr>
        <p:txBody>
          <a:bodyPr/>
          <a:lstStyle/>
          <a:p>
            <a:pPr algn="l"/>
            <a:r>
              <a:rPr lang="en-GB" sz="32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 Modular Approach to the Embodiment of Hand Motions from Human Demonstrations</a:t>
            </a:r>
            <a:endParaRPr lang="en-US" sz="32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195486"/>
            <a:ext cx="6480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2022 IEEE-RAS International Conference on Humanoid Robots</a:t>
            </a:r>
            <a:endParaRPr lang="de-DE" sz="19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408383" y="2515765"/>
            <a:ext cx="4462463" cy="1922797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de-DE" sz="1600" b="1" dirty="0" smtClean="0">
                <a:solidFill>
                  <a:schemeClr val="tx1"/>
                </a:solidFill>
              </a:rPr>
              <a:t>Alexander Fabisch, </a:t>
            </a:r>
            <a:r>
              <a:rPr kumimoji="1" lang="en-US" altLang="de-DE" sz="1500" b="1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DFKI </a:t>
            </a:r>
            <a:r>
              <a:rPr kumimoji="1" lang="en-US" altLang="de-DE" sz="1500" b="1" dirty="0" smtClean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GmbH</a:t>
            </a:r>
          </a:p>
          <a:p>
            <a:pPr algn="l">
              <a:spcBef>
                <a:spcPts val="0"/>
              </a:spcBef>
            </a:pPr>
            <a:r>
              <a:rPr kumimoji="1" lang="en-US" altLang="de-DE" sz="1500" b="1" dirty="0" smtClean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  <a:hlinkClick r:id="rId2"/>
              </a:rPr>
              <a:t>alexander.fabisch@dfki.de</a:t>
            </a:r>
            <a:endParaRPr kumimoji="1" lang="en-US" altLang="de-DE" sz="1500" b="1" dirty="0" smtClean="0">
              <a:solidFill>
                <a:schemeClr val="bg1">
                  <a:lumMod val="65000"/>
                </a:schemeClr>
              </a:solidFill>
              <a:latin typeface="Abel" panose="02000506030000020004" pitchFamily="2" charset="0"/>
            </a:endParaRPr>
          </a:p>
          <a:p>
            <a:pPr algn="l">
              <a:spcBef>
                <a:spcPts val="0"/>
              </a:spcBef>
            </a:pPr>
            <a:endParaRPr kumimoji="1" lang="en-US" altLang="de-DE" sz="1500" dirty="0">
              <a:solidFill>
                <a:schemeClr val="bg1">
                  <a:lumMod val="65000"/>
                </a:schemeClr>
              </a:solidFill>
              <a:latin typeface="Abel" panose="0200050603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de-DE" sz="1600" dirty="0">
                <a:solidFill>
                  <a:schemeClr val="tx1"/>
                </a:solidFill>
              </a:rPr>
              <a:t>Manuela 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Uliano</a:t>
            </a:r>
            <a:r>
              <a:rPr lang="en-US" altLang="de-DE" sz="1600" dirty="0" smtClean="0">
                <a:solidFill>
                  <a:schemeClr val="tx1"/>
                </a:solidFill>
              </a:rPr>
              <a:t>, </a:t>
            </a:r>
            <a:r>
              <a:rPr kumimoji="1" lang="en-US" altLang="de-DE" sz="1500" dirty="0" err="1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Scuola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 </a:t>
            </a:r>
            <a:r>
              <a:rPr kumimoji="1" lang="en-US" altLang="de-DE" sz="1500" dirty="0" err="1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Superiore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 </a:t>
            </a:r>
            <a:r>
              <a:rPr kumimoji="1" lang="en-US" altLang="de-DE" sz="1500" dirty="0" err="1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Sant’Anna</a:t>
            </a:r>
            <a:endParaRPr kumimoji="1" lang="en-US" altLang="de-DE" sz="1500" dirty="0">
              <a:solidFill>
                <a:schemeClr val="bg1">
                  <a:lumMod val="65000"/>
                </a:schemeClr>
              </a:solidFill>
              <a:latin typeface="Abel" panose="0200050603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de-DE" sz="1600" dirty="0" smtClean="0">
                <a:solidFill>
                  <a:schemeClr val="tx1"/>
                </a:solidFill>
              </a:rPr>
              <a:t>Dennis 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Marschner</a:t>
            </a:r>
            <a:r>
              <a:rPr lang="en-US" altLang="de-DE" sz="1600" dirty="0" smtClean="0">
                <a:solidFill>
                  <a:schemeClr val="tx1"/>
                </a:solidFill>
              </a:rPr>
              <a:t>, 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University of Bremen</a:t>
            </a:r>
          </a:p>
          <a:p>
            <a:pPr algn="l">
              <a:spcBef>
                <a:spcPts val="0"/>
              </a:spcBef>
            </a:pPr>
            <a:r>
              <a:rPr lang="en-US" altLang="de-DE" sz="1600" dirty="0" smtClean="0">
                <a:solidFill>
                  <a:schemeClr val="tx1"/>
                </a:solidFill>
              </a:rPr>
              <a:t>Melvin 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Laux</a:t>
            </a:r>
            <a:r>
              <a:rPr lang="en-US" altLang="de-DE" sz="1600" dirty="0" smtClean="0">
                <a:solidFill>
                  <a:schemeClr val="tx1"/>
                </a:solidFill>
              </a:rPr>
              <a:t>, 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University of Bremen</a:t>
            </a:r>
          </a:p>
          <a:p>
            <a:pPr algn="l">
              <a:spcBef>
                <a:spcPts val="0"/>
              </a:spcBef>
            </a:pPr>
            <a:r>
              <a:rPr lang="en-US" altLang="de-DE" sz="1600" dirty="0" smtClean="0">
                <a:solidFill>
                  <a:schemeClr val="tx1"/>
                </a:solidFill>
              </a:rPr>
              <a:t>Johannes 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Brust</a:t>
            </a:r>
            <a:r>
              <a:rPr lang="en-US" altLang="de-DE" sz="1600" dirty="0" smtClean="0">
                <a:solidFill>
                  <a:schemeClr val="tx1"/>
                </a:solidFill>
              </a:rPr>
              <a:t>, 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DFKI GmbH</a:t>
            </a:r>
          </a:p>
          <a:p>
            <a:pPr algn="l">
              <a:spcBef>
                <a:spcPts val="0"/>
              </a:spcBef>
            </a:pPr>
            <a:r>
              <a:rPr lang="en-US" altLang="de-DE" sz="1600" dirty="0" smtClean="0">
                <a:solidFill>
                  <a:schemeClr val="tx1"/>
                </a:solidFill>
              </a:rPr>
              <a:t>Marco 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Controzzi</a:t>
            </a:r>
            <a:r>
              <a:rPr lang="en-US" altLang="de-DE" sz="1600" dirty="0" smtClean="0">
                <a:solidFill>
                  <a:schemeClr val="tx1"/>
                </a:solidFill>
              </a:rPr>
              <a:t>, </a:t>
            </a:r>
            <a:r>
              <a:rPr kumimoji="1" lang="en-US" altLang="de-DE" sz="1500" dirty="0" err="1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Scuola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 </a:t>
            </a:r>
            <a:r>
              <a:rPr kumimoji="1" lang="en-US" altLang="de-DE" sz="1500" dirty="0" err="1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Superiore</a:t>
            </a:r>
            <a:r>
              <a:rPr kumimoji="1" lang="en-US" altLang="de-DE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 </a:t>
            </a:r>
            <a:r>
              <a:rPr kumimoji="1" lang="en-US" altLang="de-DE" sz="1500" dirty="0" err="1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</a:rPr>
              <a:t>Sant’Anna</a:t>
            </a:r>
            <a:endParaRPr kumimoji="1" lang="en-US" altLang="de-DE" sz="1500" dirty="0">
              <a:solidFill>
                <a:schemeClr val="bg1">
                  <a:lumMod val="65000"/>
                </a:schemeClr>
              </a:solidFill>
              <a:latin typeface="Abel" panose="02000506030000020004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34" y="2427734"/>
            <a:ext cx="4188420" cy="201082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31640" y="4450707"/>
            <a:ext cx="599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Source </a:t>
            </a:r>
            <a:r>
              <a:rPr lang="de-DE" b="1" dirty="0" err="1" smtClean="0"/>
              <a:t>code</a:t>
            </a:r>
            <a:r>
              <a:rPr lang="de-DE" b="1" dirty="0"/>
              <a:t>: </a:t>
            </a:r>
            <a:r>
              <a:rPr lang="de-DE" b="1" dirty="0">
                <a:hlinkClick r:id="rId4"/>
              </a:rPr>
              <a:t>https://</a:t>
            </a:r>
            <a:r>
              <a:rPr lang="de-DE" b="1" dirty="0" smtClean="0">
                <a:hlinkClick r:id="rId4"/>
              </a:rPr>
              <a:t>github.com/dfki-ric/hand_embodiment</a:t>
            </a:r>
            <a:endParaRPr lang="en-GB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8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/>
              <a:t>Record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Embodiment</a:t>
            </a:r>
            <a:r>
              <a:rPr lang="de-DE" dirty="0"/>
              <a:t> Mapping</a:t>
            </a:r>
            <a:endParaRPr lang="en-GB" dirty="0"/>
          </a:p>
        </p:txBody>
      </p:sp>
      <p:pic>
        <p:nvPicPr>
          <p:cNvPr id="13" name="record_passp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0" end="84534"/>
                </p14:media>
              </p:ext>
            </p:extLst>
          </p:nvPr>
        </p:nvPicPr>
        <p:blipFill rotWithShape="1">
          <a:blip r:embed="rId9"/>
          <a:srcRect l="24697" t="13638" r="35519" b="21146"/>
          <a:stretch>
            <a:fillRect/>
          </a:stretch>
        </p:blipFill>
        <p:spPr>
          <a:xfrm>
            <a:off x="708553" y="962295"/>
            <a:ext cx="2025895" cy="1816320"/>
          </a:xfrm>
          <a:prstGeom prst="rect">
            <a:avLst/>
          </a:prstGeom>
        </p:spPr>
      </p:pic>
      <p:pic>
        <p:nvPicPr>
          <p:cNvPr id="14" name="embodiment_passp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289" end="142000"/>
                </p14:media>
              </p:ext>
            </p:extLst>
          </p:nvPr>
        </p:nvPicPr>
        <p:blipFill rotWithShape="1">
          <a:blip r:embed="rId10"/>
          <a:srcRect l="24369" t="20339" r="36997" b="26670"/>
          <a:stretch>
            <a:fillRect/>
          </a:stretch>
        </p:blipFill>
        <p:spPr>
          <a:xfrm>
            <a:off x="583161" y="2778614"/>
            <a:ext cx="2332655" cy="1749491"/>
          </a:xfrm>
          <a:prstGeom prst="rect">
            <a:avLst/>
          </a:prstGeom>
        </p:spPr>
      </p:pic>
      <p:pic>
        <p:nvPicPr>
          <p:cNvPr id="15" name="embodiment_pill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2452" end="108867"/>
                </p14:media>
              </p:ext>
            </p:extLst>
          </p:nvPr>
        </p:nvPicPr>
        <p:blipFill rotWithShape="1">
          <a:blip r:embed="rId11"/>
          <a:srcRect l="34395" t="24199" r="37649" b="26123"/>
          <a:stretch>
            <a:fillRect/>
          </a:stretch>
        </p:blipFill>
        <p:spPr>
          <a:xfrm>
            <a:off x="4139952" y="2778616"/>
            <a:ext cx="1800200" cy="1749490"/>
          </a:xfrm>
          <a:prstGeom prst="rect">
            <a:avLst/>
          </a:prstGeom>
        </p:spPr>
      </p:pic>
      <p:pic>
        <p:nvPicPr>
          <p:cNvPr id="16" name="record_pill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1563" end="48949"/>
                </p14:media>
              </p:ext>
            </p:extLst>
          </p:nvPr>
        </p:nvPicPr>
        <p:blipFill rotWithShape="1">
          <a:blip r:embed="rId12"/>
          <a:srcRect l="35388" t="24547" r="37636" b="27598"/>
          <a:stretch>
            <a:fillRect/>
          </a:stretch>
        </p:blipFill>
        <p:spPr>
          <a:xfrm>
            <a:off x="4201936" y="1032154"/>
            <a:ext cx="1738215" cy="1686328"/>
          </a:xfrm>
          <a:prstGeom prst="rect">
            <a:avLst/>
          </a:prstGeom>
        </p:spPr>
      </p:pic>
      <p:pic>
        <p:nvPicPr>
          <p:cNvPr id="17" name="record_electron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st="2335" end="109034"/>
                </p14:media>
              </p:ext>
            </p:extLst>
          </p:nvPr>
        </p:nvPicPr>
        <p:blipFill rotWithShape="1">
          <a:blip r:embed="rId13"/>
          <a:srcRect l="38119" t="23374" r="38077" b="25841"/>
          <a:stretch>
            <a:fillRect/>
          </a:stretch>
        </p:blipFill>
        <p:spPr>
          <a:xfrm>
            <a:off x="7407641" y="962295"/>
            <a:ext cx="1556847" cy="1816321"/>
          </a:xfrm>
          <a:prstGeom prst="rect">
            <a:avLst/>
          </a:prstGeom>
        </p:spPr>
      </p:pic>
      <p:pic>
        <p:nvPicPr>
          <p:cNvPr id="18" name="embodiment_electron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st="6084" end="96489"/>
                </p14:media>
              </p:ext>
            </p:extLst>
          </p:nvPr>
        </p:nvPicPr>
        <p:blipFill rotWithShape="1">
          <a:blip r:embed="rId14"/>
          <a:srcRect l="37265" t="22187" r="35737" b="22807"/>
          <a:stretch>
            <a:fillRect/>
          </a:stretch>
        </p:blipFill>
        <p:spPr>
          <a:xfrm>
            <a:off x="7412712" y="2778615"/>
            <a:ext cx="1623784" cy="1809359"/>
          </a:xfrm>
          <a:prstGeom prst="rect">
            <a:avLst/>
          </a:prstGeom>
        </p:spPr>
      </p:pic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2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9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14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30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Evaluation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9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Evaluation - Simulation</a:t>
            </a:r>
            <a:endParaRPr lang="en-GB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013358"/>
              </p:ext>
            </p:extLst>
          </p:nvPr>
        </p:nvGraphicFramePr>
        <p:xfrm>
          <a:off x="2267744" y="3003798"/>
          <a:ext cx="5112567" cy="1524000"/>
        </p:xfrm>
        <a:graphic>
          <a:graphicData uri="http://schemas.openxmlformats.org/drawingml/2006/table">
            <a:tbl>
              <a:tblPr/>
              <a:tblGrid>
                <a:gridCol w="1258274">
                  <a:extLst>
                    <a:ext uri="{9D8B030D-6E8A-4147-A177-3AD203B41FA5}">
                      <a16:colId xmlns:a16="http://schemas.microsoft.com/office/drawing/2014/main" val="2334867313"/>
                    </a:ext>
                  </a:extLst>
                </a:gridCol>
                <a:gridCol w="913905">
                  <a:extLst>
                    <a:ext uri="{9D8B030D-6E8A-4147-A177-3AD203B41FA5}">
                      <a16:colId xmlns:a16="http://schemas.microsoft.com/office/drawing/2014/main" val="2819647894"/>
                    </a:ext>
                  </a:extLst>
                </a:gridCol>
                <a:gridCol w="1470194">
                  <a:extLst>
                    <a:ext uri="{9D8B030D-6E8A-4147-A177-3AD203B41FA5}">
                      <a16:colId xmlns:a16="http://schemas.microsoft.com/office/drawing/2014/main" val="1706992741"/>
                    </a:ext>
                  </a:extLst>
                </a:gridCol>
                <a:gridCol w="1470194">
                  <a:extLst>
                    <a:ext uri="{9D8B030D-6E8A-4147-A177-3AD203B41FA5}">
                      <a16:colId xmlns:a16="http://schemas.microsoft.com/office/drawing/2014/main" val="250846733"/>
                    </a:ext>
                  </a:extLst>
                </a:gridCol>
              </a:tblGrid>
              <a:tr h="22902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Object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50CE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CE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B0D0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D0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</a:t>
                      </a:r>
                      <a:r>
                        <a:rPr lang="en-GB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10CB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0CB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 </a:t>
                      </a:r>
                      <a:r>
                        <a:rPr lang="en-GB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 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30D2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0D2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626097"/>
                  </a:ext>
                </a:extLst>
              </a:tr>
              <a:tr h="229025">
                <a:tc rowSpan="2"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Insole</a:t>
                      </a:r>
                      <a:r>
                        <a:rPr lang="en-GB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50CE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B0D0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10CB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30D2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294"/>
                  </a:ext>
                </a:extLst>
              </a:tr>
              <a:tr h="229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Shadow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375549"/>
                  </a:ext>
                </a:extLst>
              </a:tr>
              <a:tr h="229025">
                <a:tc rowSpan="2"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</a:t>
                      </a:r>
                      <a:r>
                        <a:rPr lang="en-GB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Pillow 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05F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7050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92.8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738404"/>
                  </a:ext>
                </a:extLst>
              </a:tr>
              <a:tr h="229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Shadow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1062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65.2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059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097933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0" y="3192502"/>
            <a:ext cx="223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Success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high, </a:t>
            </a:r>
            <a:r>
              <a:rPr lang="de-DE" dirty="0" err="1" smtClean="0"/>
              <a:t>considering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open-loop </a:t>
            </a:r>
            <a:r>
              <a:rPr lang="de-DE" dirty="0" err="1" smtClean="0"/>
              <a:t>behaviors</a:t>
            </a:r>
            <a:endParaRPr lang="en-GB" dirty="0"/>
          </a:p>
        </p:txBody>
      </p:sp>
      <p:pic>
        <p:nvPicPr>
          <p:cNvPr id="3" name="dual_hands_fa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31" end="6555"/>
                </p14:media>
              </p:ext>
            </p:extLst>
          </p:nvPr>
        </p:nvPicPr>
        <p:blipFill rotWithShape="1">
          <a:blip r:embed="rId5"/>
          <a:srcRect l="13980" t="19431" r="263" b="3105"/>
          <a:stretch/>
        </p:blipFill>
        <p:spPr>
          <a:xfrm>
            <a:off x="1691680" y="987574"/>
            <a:ext cx="2885939" cy="1954991"/>
          </a:xfrm>
          <a:prstGeom prst="rect">
            <a:avLst/>
          </a:prstGeom>
        </p:spPr>
      </p:pic>
      <p:pic>
        <p:nvPicPr>
          <p:cNvPr id="9" name="humanoids_back_fa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9217"/>
                </p14:media>
              </p:ext>
            </p:extLst>
          </p:nvPr>
        </p:nvPicPr>
        <p:blipFill rotWithShape="1">
          <a:blip r:embed="rId6"/>
          <a:srcRect l="22125" t="19434" r="12865" b="12327"/>
          <a:stretch/>
        </p:blipFill>
        <p:spPr>
          <a:xfrm>
            <a:off x="5184977" y="987575"/>
            <a:ext cx="2483367" cy="195499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76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Evaluation – Real System</a:t>
            </a:r>
            <a:endParaRPr lang="en-GB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740726"/>
              </p:ext>
            </p:extLst>
          </p:nvPr>
        </p:nvGraphicFramePr>
        <p:xfrm>
          <a:off x="5364088" y="2980268"/>
          <a:ext cx="3672408" cy="1420120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421915009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51772867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380710360"/>
                    </a:ext>
                  </a:extLst>
                </a:gridCol>
              </a:tblGrid>
              <a:tr h="23292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Criterion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 rate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 </a:t>
                      </a:r>
                      <a:r>
                        <a:rPr lang="en-GB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(trajectories) </a:t>
                      </a:r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  <a:endParaRPr lang="en-GB" sz="1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233524"/>
                  </a:ext>
                </a:extLst>
              </a:tr>
              <a:tr h="125290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Lift</a:t>
                      </a:r>
                      <a:r>
                        <a:rPr lang="de-DE" sz="1400" b="0" i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 </a:t>
                      </a:r>
                      <a:r>
                        <a:rPr lang="de-DE" sz="14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(80)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741871"/>
                  </a:ext>
                </a:extLst>
              </a:tr>
              <a:tr h="12529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Resisted </a:t>
                      </a:r>
                      <a:r>
                        <a:rPr lang="en-GB" sz="1400" b="0" i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 N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(80)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261530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(80)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4990" marR="34990" marT="17495" marB="17495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568864"/>
                  </a:ext>
                </a:extLst>
              </a:tr>
            </a:tbl>
          </a:graphicData>
        </a:graphic>
      </p:graphicFrame>
      <p:pic>
        <p:nvPicPr>
          <p:cNvPr id="3" name="coordinated_spherical_front_2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4" end="43350"/>
                </p14:media>
              </p:ext>
            </p:extLst>
          </p:nvPr>
        </p:nvPicPr>
        <p:blipFill rotWithShape="1">
          <a:blip r:embed="rId5"/>
          <a:srcRect l="11756" t="40615" r="1167" b="10391"/>
          <a:stretch/>
        </p:blipFill>
        <p:spPr>
          <a:xfrm>
            <a:off x="2700072" y="1851950"/>
            <a:ext cx="2520000" cy="2520000"/>
          </a:xfrm>
          <a:prstGeom prst="rect">
            <a:avLst/>
          </a:prstGeom>
        </p:spPr>
      </p:pic>
      <p:pic>
        <p:nvPicPr>
          <p:cNvPr id="5" name="sequential_spherical_front_2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3420" end="40311"/>
                </p14:media>
              </p:ext>
            </p:extLst>
          </p:nvPr>
        </p:nvPicPr>
        <p:blipFill rotWithShape="1">
          <a:blip r:embed="rId6"/>
          <a:srcRect l="1042" t="32888" r="11878" b="18121"/>
          <a:stretch/>
        </p:blipFill>
        <p:spPr>
          <a:xfrm>
            <a:off x="101340" y="1851950"/>
            <a:ext cx="2520000" cy="252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67600" y="1063229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125937" y="1421585"/>
            <a:ext cx="247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Coordinated</a:t>
            </a:r>
            <a:r>
              <a:rPr lang="de-DE" dirty="0" smtClean="0"/>
              <a:t> arm + </a:t>
            </a:r>
            <a:r>
              <a:rPr lang="de-DE" dirty="0" err="1" smtClean="0"/>
              <a:t>hand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2808410" y="1421585"/>
            <a:ext cx="230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Sequential</a:t>
            </a:r>
            <a:r>
              <a:rPr lang="de-DE" dirty="0" smtClean="0"/>
              <a:t> arm + </a:t>
            </a:r>
            <a:r>
              <a:rPr lang="de-DE" dirty="0" err="1" smtClean="0"/>
              <a:t>hand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5364088" y="109442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Results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Coordinated</a:t>
            </a:r>
            <a:r>
              <a:rPr lang="de-DE" dirty="0" smtClean="0"/>
              <a:t> </a:t>
            </a:r>
            <a:r>
              <a:rPr lang="de-DE" dirty="0" err="1" smtClean="0"/>
              <a:t>movements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successful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Real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align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endParaRPr lang="de-DE" dirty="0" smtClean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5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Conclusion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1656" y="1063229"/>
            <a:ext cx="4402832" cy="3744416"/>
          </a:xfrm>
        </p:spPr>
        <p:txBody>
          <a:bodyPr/>
          <a:lstStyle/>
          <a:p>
            <a:r>
              <a:rPr lang="de-DE" dirty="0" smtClean="0"/>
              <a:t>Advantages</a:t>
            </a:r>
          </a:p>
          <a:p>
            <a:pPr lvl="1"/>
            <a:r>
              <a:rPr lang="de-DE" dirty="0" smtClean="0"/>
              <a:t>Natural human </a:t>
            </a:r>
            <a:r>
              <a:rPr lang="de-DE" dirty="0" err="1" smtClean="0"/>
              <a:t>motion</a:t>
            </a:r>
            <a:endParaRPr lang="de-DE" dirty="0" smtClean="0"/>
          </a:p>
          <a:p>
            <a:pPr lvl="1"/>
            <a:r>
              <a:rPr lang="de-DE" dirty="0" err="1" smtClean="0"/>
              <a:t>Good</a:t>
            </a:r>
            <a:r>
              <a:rPr lang="de-DE" dirty="0" smtClean="0"/>
              <a:t> initial </a:t>
            </a:r>
            <a:r>
              <a:rPr lang="de-DE" dirty="0" err="1" smtClean="0"/>
              <a:t>solution</a:t>
            </a:r>
            <a:r>
              <a:rPr lang="de-DE" dirty="0" smtClean="0"/>
              <a:t> (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refined</a:t>
            </a:r>
            <a:r>
              <a:rPr lang="de-DE" dirty="0" smtClean="0"/>
              <a:t>)</a:t>
            </a:r>
          </a:p>
          <a:p>
            <a:pPr lvl="1"/>
            <a:r>
              <a:rPr lang="de-DE" i="1" dirty="0" err="1" smtClean="0"/>
              <a:t>Subject</a:t>
            </a:r>
            <a:r>
              <a:rPr lang="de-DE" dirty="0" smtClean="0"/>
              <a:t>, </a:t>
            </a:r>
            <a:r>
              <a:rPr lang="de-DE" i="1" dirty="0" err="1" smtClean="0"/>
              <a:t>input</a:t>
            </a:r>
            <a:r>
              <a:rPr lang="de-DE" i="1" dirty="0" smtClean="0"/>
              <a:t> </a:t>
            </a:r>
            <a:r>
              <a:rPr lang="de-DE" i="1" dirty="0" err="1" smtClean="0"/>
              <a:t>modality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i="1" dirty="0" err="1" smtClean="0"/>
              <a:t>target</a:t>
            </a:r>
            <a:r>
              <a:rPr lang="de-DE" i="1" dirty="0" smtClean="0"/>
              <a:t> </a:t>
            </a:r>
            <a:r>
              <a:rPr lang="de-DE" i="1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changed</a:t>
            </a:r>
            <a:r>
              <a:rPr lang="de-DE" dirty="0"/>
              <a:t> </a:t>
            </a:r>
            <a:r>
              <a:rPr lang="de-DE" dirty="0" err="1" smtClean="0"/>
              <a:t>easily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14</a:t>
            </a:fld>
            <a:endParaRPr lang="de-DE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58824" y="1067966"/>
            <a:ext cx="4402832" cy="37444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Drawbacks</a:t>
            </a:r>
            <a:endParaRPr lang="de-DE" dirty="0" smtClean="0"/>
          </a:p>
          <a:p>
            <a:pPr lvl="1"/>
            <a:r>
              <a:rPr lang="de-DE" dirty="0" smtClean="0"/>
              <a:t>Different </a:t>
            </a:r>
            <a:r>
              <a:rPr lang="de-DE" dirty="0" err="1" smtClean="0"/>
              <a:t>morphologies</a:t>
            </a:r>
            <a:r>
              <a:rPr lang="de-DE" dirty="0" smtClean="0"/>
              <a:t> (human vs. </a:t>
            </a:r>
            <a:r>
              <a:rPr lang="de-DE" dirty="0" err="1" smtClean="0"/>
              <a:t>robotic</a:t>
            </a:r>
            <a:r>
              <a:rPr lang="de-DE" dirty="0" smtClean="0"/>
              <a:t> </a:t>
            </a:r>
            <a:r>
              <a:rPr lang="de-DE" dirty="0" err="1" smtClean="0"/>
              <a:t>hands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Open-loop </a:t>
            </a:r>
            <a:r>
              <a:rPr lang="de-DE" dirty="0" err="1" smtClean="0"/>
              <a:t>behaviors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44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Links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Code</a:t>
            </a:r>
          </a:p>
          <a:p>
            <a:pPr lvl="1"/>
            <a:r>
              <a:rPr lang="de-DE" dirty="0" smtClean="0">
                <a:hlinkClick r:id="rId2"/>
              </a:rPr>
              <a:t>https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github.com/dfki-ric/hand_embodiment</a:t>
            </a:r>
            <a:endParaRPr lang="de-DE" dirty="0" smtClean="0"/>
          </a:p>
          <a:p>
            <a:r>
              <a:rPr lang="de-DE" dirty="0" smtClean="0"/>
              <a:t>Dataset</a:t>
            </a:r>
          </a:p>
          <a:p>
            <a:pPr lvl="1"/>
            <a:r>
              <a:rPr lang="de-DE" dirty="0" smtClean="0">
                <a:hlinkClick r:id="rId3"/>
              </a:rPr>
              <a:t>https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doi.org/10.5281/zenodo.7130208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9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Embodiment</a:t>
            </a:r>
            <a:r>
              <a:rPr lang="de-DE" dirty="0" smtClean="0"/>
              <a:t> Mapping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7" t="12771" r="41622" b="15712"/>
          <a:stretch/>
        </p:blipFill>
        <p:spPr>
          <a:xfrm>
            <a:off x="3052778" y="1066471"/>
            <a:ext cx="1809121" cy="31659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t="15325" r="29257" b="10603"/>
          <a:stretch/>
        </p:blipFill>
        <p:spPr>
          <a:xfrm>
            <a:off x="4926853" y="1063229"/>
            <a:ext cx="3824901" cy="31692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12460" r="39925" b="13467"/>
          <a:stretch/>
        </p:blipFill>
        <p:spPr>
          <a:xfrm>
            <a:off x="827584" y="1063229"/>
            <a:ext cx="2160240" cy="316920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6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Embodiment</a:t>
            </a:r>
            <a:r>
              <a:rPr lang="de-DE" dirty="0" smtClean="0"/>
              <a:t> Mapping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7574"/>
            <a:ext cx="5472608" cy="351855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130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Record</a:t>
            </a:r>
            <a:r>
              <a:rPr lang="de-DE" dirty="0" smtClean="0"/>
              <a:t> </a:t>
            </a:r>
            <a:r>
              <a:rPr lang="de-DE" dirty="0"/>
              <a:t>Mapping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18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987574"/>
            <a:ext cx="5040561" cy="344728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23" y="987574"/>
            <a:ext cx="3825273" cy="34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/>
              <a:t>Record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Embodiment</a:t>
            </a:r>
            <a:r>
              <a:rPr lang="de-DE" dirty="0"/>
              <a:t> Mapping</a:t>
            </a:r>
            <a:endParaRPr lang="en-GB" dirty="0"/>
          </a:p>
        </p:txBody>
      </p:sp>
      <p:pic>
        <p:nvPicPr>
          <p:cNvPr id="4" name="record_flip_passp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24" end="72409"/>
                </p14:media>
              </p:ext>
            </p:extLst>
          </p:nvPr>
        </p:nvPicPr>
        <p:blipFill rotWithShape="1">
          <a:blip r:embed="rId5"/>
          <a:srcRect l="31891" t="48661" r="32144" b="5000"/>
          <a:stretch/>
        </p:blipFill>
        <p:spPr>
          <a:xfrm>
            <a:off x="179512" y="1062847"/>
            <a:ext cx="4247528" cy="2992576"/>
          </a:xfrm>
          <a:prstGeom prst="rect">
            <a:avLst/>
          </a:prstGeom>
        </p:spPr>
      </p:pic>
      <p:pic>
        <p:nvPicPr>
          <p:cNvPr id="5" name="embodiment_passp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73245"/>
                </p14:media>
              </p:ext>
            </p:extLst>
          </p:nvPr>
        </p:nvPicPr>
        <p:blipFill rotWithShape="1">
          <a:blip r:embed="rId6"/>
          <a:srcRect l="34103" t="47325" r="34203" b="12557"/>
          <a:stretch/>
        </p:blipFill>
        <p:spPr>
          <a:xfrm>
            <a:off x="4788024" y="1062846"/>
            <a:ext cx="4259760" cy="2949064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2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Objectives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 smtClean="0"/>
              <a:t>A </a:t>
            </a:r>
            <a:r>
              <a:rPr lang="de-DE" sz="2000" b="1" dirty="0" smtClean="0"/>
              <a:t>modular</a:t>
            </a:r>
            <a:r>
              <a:rPr lang="de-DE" sz="2000" dirty="0" smtClean="0"/>
              <a:t> </a:t>
            </a:r>
            <a:r>
              <a:rPr lang="de-DE" sz="2000" dirty="0" err="1" smtClean="0"/>
              <a:t>framework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transfer</a:t>
            </a:r>
            <a:r>
              <a:rPr lang="de-DE" sz="2000" dirty="0" smtClean="0"/>
              <a:t> </a:t>
            </a:r>
            <a:r>
              <a:rPr lang="de-DE" sz="2000" b="1" dirty="0" smtClean="0"/>
              <a:t>human </a:t>
            </a:r>
            <a:r>
              <a:rPr lang="de-DE" sz="2000" b="1" dirty="0" err="1" smtClean="0"/>
              <a:t>hand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motions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b="1" dirty="0" err="1" smtClean="0"/>
              <a:t>robotic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hands</a:t>
            </a:r>
            <a:endParaRPr lang="de-DE" sz="2000" b="1" dirty="0" smtClean="0"/>
          </a:p>
          <a:p>
            <a:pPr marL="0" indent="0">
              <a:buNone/>
            </a:pPr>
            <a:endParaRPr lang="de-DE" sz="2000" dirty="0" smtClean="0"/>
          </a:p>
          <a:p>
            <a:r>
              <a:rPr lang="de-DE" sz="2000" dirty="0" err="1" smtClean="0"/>
              <a:t>adaptable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/>
              <a:t>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b="1" dirty="0" err="1" smtClean="0"/>
              <a:t>input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modalities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replacing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i="1" dirty="0" err="1" smtClean="0"/>
              <a:t>record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mapping</a:t>
            </a:r>
            <a:endParaRPr lang="de-DE" sz="2000" i="1" dirty="0" smtClean="0"/>
          </a:p>
          <a:p>
            <a:pPr lvl="1"/>
            <a:r>
              <a:rPr lang="de-DE" sz="1600" dirty="0" err="1" smtClean="0"/>
              <a:t>result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record</a:t>
            </a:r>
            <a:r>
              <a:rPr lang="de-DE" sz="1600" dirty="0" smtClean="0"/>
              <a:t> </a:t>
            </a:r>
            <a:r>
              <a:rPr lang="de-DE" sz="1600" dirty="0" err="1" smtClean="0"/>
              <a:t>mapping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a </a:t>
            </a:r>
            <a:r>
              <a:rPr lang="de-DE" sz="1600" b="1" dirty="0" err="1" smtClean="0"/>
              <a:t>common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representation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hand</a:t>
            </a:r>
            <a:r>
              <a:rPr lang="de-DE" sz="1600" dirty="0" smtClean="0"/>
              <a:t> </a:t>
            </a:r>
            <a:r>
              <a:rPr lang="de-DE" sz="1600" dirty="0" err="1" smtClean="0"/>
              <a:t>states</a:t>
            </a:r>
            <a:r>
              <a:rPr lang="de-DE" sz="1600" dirty="0" smtClean="0"/>
              <a:t> (MANO </a:t>
            </a:r>
            <a:r>
              <a:rPr lang="de-DE" sz="1600" dirty="0" err="1" smtClean="0"/>
              <a:t>model</a:t>
            </a:r>
            <a:r>
              <a:rPr lang="de-DE" sz="1600" dirty="0" smtClean="0"/>
              <a:t>)</a:t>
            </a:r>
          </a:p>
          <a:p>
            <a:r>
              <a:rPr lang="de-DE" sz="2000" dirty="0" err="1" smtClean="0"/>
              <a:t>adaptable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b="1" dirty="0" err="1" smtClean="0"/>
              <a:t>target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systems</a:t>
            </a:r>
            <a:r>
              <a:rPr lang="de-DE" sz="2000" dirty="0" smtClean="0"/>
              <a:t> </a:t>
            </a:r>
            <a:r>
              <a:rPr lang="de-DE" sz="2000" dirty="0" err="1" smtClean="0"/>
              <a:t>through</a:t>
            </a:r>
            <a:r>
              <a:rPr lang="de-DE" sz="2000" dirty="0" smtClean="0"/>
              <a:t> </a:t>
            </a:r>
            <a:r>
              <a:rPr lang="de-DE" sz="2000" dirty="0" err="1" smtClean="0"/>
              <a:t>configuration</a:t>
            </a:r>
            <a:endParaRPr lang="de-DE" sz="2000" dirty="0" smtClean="0"/>
          </a:p>
          <a:p>
            <a:r>
              <a:rPr lang="de-DE" sz="2000" b="1" dirty="0"/>
              <a:t>fast </a:t>
            </a:r>
            <a:r>
              <a:rPr lang="de-DE" sz="2000" b="1" dirty="0" err="1"/>
              <a:t>enough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enable</a:t>
            </a:r>
            <a:r>
              <a:rPr lang="de-DE" sz="2000" dirty="0"/>
              <a:t> immediate </a:t>
            </a:r>
            <a:r>
              <a:rPr lang="de-DE" sz="2000" dirty="0" err="1"/>
              <a:t>transfer</a:t>
            </a:r>
            <a:r>
              <a:rPr lang="de-DE" sz="2000" dirty="0"/>
              <a:t> in </a:t>
            </a:r>
            <a:r>
              <a:rPr lang="de-DE" sz="2000" dirty="0" err="1" smtClean="0"/>
              <a:t>teleoperation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0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90" y="1837772"/>
            <a:ext cx="1740814" cy="28942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Evaluation – </a:t>
            </a:r>
            <a:r>
              <a:rPr lang="de-DE" dirty="0" err="1" smtClean="0"/>
              <a:t>Embodiment</a:t>
            </a:r>
            <a:endParaRPr lang="en-GB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6994268"/>
              </p:ext>
            </p:extLst>
          </p:nvPr>
        </p:nvGraphicFramePr>
        <p:xfrm>
          <a:off x="179513" y="1063229"/>
          <a:ext cx="6120679" cy="1134400"/>
        </p:xfrm>
        <a:graphic>
          <a:graphicData uri="http://schemas.openxmlformats.org/drawingml/2006/table">
            <a:tbl>
              <a:tblPr/>
              <a:tblGrid>
                <a:gridCol w="1423202">
                  <a:extLst>
                    <a:ext uri="{9D8B030D-6E8A-4147-A177-3AD203B41FA5}">
                      <a16:colId xmlns:a16="http://schemas.microsoft.com/office/drawing/2014/main" val="3963296969"/>
                    </a:ext>
                  </a:extLst>
                </a:gridCol>
                <a:gridCol w="828205">
                  <a:extLst>
                    <a:ext uri="{9D8B030D-6E8A-4147-A177-3AD203B41FA5}">
                      <a16:colId xmlns:a16="http://schemas.microsoft.com/office/drawing/2014/main" val="2980593775"/>
                    </a:ext>
                  </a:extLst>
                </a:gridCol>
                <a:gridCol w="814027">
                  <a:extLst>
                    <a:ext uri="{9D8B030D-6E8A-4147-A177-3AD203B41FA5}">
                      <a16:colId xmlns:a16="http://schemas.microsoft.com/office/drawing/2014/main" val="1590585639"/>
                    </a:ext>
                  </a:extLst>
                </a:gridCol>
                <a:gridCol w="1018415">
                  <a:extLst>
                    <a:ext uri="{9D8B030D-6E8A-4147-A177-3AD203B41FA5}">
                      <a16:colId xmlns:a16="http://schemas.microsoft.com/office/drawing/2014/main" val="3651259372"/>
                    </a:ext>
                  </a:extLst>
                </a:gridCol>
                <a:gridCol w="1018415">
                  <a:extLst>
                    <a:ext uri="{9D8B030D-6E8A-4147-A177-3AD203B41FA5}">
                      <a16:colId xmlns:a16="http://schemas.microsoft.com/office/drawing/2014/main" val="184155590"/>
                    </a:ext>
                  </a:extLst>
                </a:gridCol>
                <a:gridCol w="1018415">
                  <a:extLst>
                    <a:ext uri="{9D8B030D-6E8A-4147-A177-3AD203B41FA5}">
                      <a16:colId xmlns:a16="http://schemas.microsoft.com/office/drawing/2014/main" val="1908604080"/>
                    </a:ext>
                  </a:extLst>
                </a:gridCol>
              </a:tblGrid>
              <a:tr h="14846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6048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Thumb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7091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Index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909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7091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Ring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9092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Little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9092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332741"/>
                  </a:ext>
                </a:extLst>
              </a:tr>
              <a:tr h="14131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 w="7620" cap="flat" cmpd="sng" algn="ctr">
                      <a:solidFill>
                        <a:srgbClr val="5055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048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 w="7620" cap="flat" cmpd="sng" algn="ctr">
                      <a:solidFill>
                        <a:srgbClr val="5055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7091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09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7091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092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092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76921"/>
                  </a:ext>
                </a:extLst>
              </a:tr>
              <a:tr h="14131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Shadow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 w="7620" cap="flat" cmpd="sng" algn="ctr">
                      <a:solidFill>
                        <a:srgbClr val="5045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 w="7620" cap="flat" cmpd="sng" algn="ctr">
                      <a:solidFill>
                        <a:srgbClr val="5045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323958"/>
                  </a:ext>
                </a:extLst>
              </a:tr>
              <a:tr h="14131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1" i="0" cap="all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Robotiq</a:t>
                      </a:r>
                      <a:r>
                        <a:rPr lang="en-GB" sz="1400" b="1" i="0" cap="all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1" i="0" cap="all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2F-140 </a:t>
                      </a:r>
                      <a:endParaRPr lang="en-GB" sz="1400" b="1" i="0" cap="all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 w="7620" cap="flat" cmpd="sng" algn="ctr">
                      <a:solidFill>
                        <a:srgbClr val="D060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 w="7620" cap="flat" cmpd="sng" algn="ctr">
                      <a:solidFill>
                        <a:srgbClr val="D060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241" marR="70241" marT="35120" marB="351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129942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11710"/>
            <a:ext cx="1683169" cy="22631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55726"/>
            <a:ext cx="1656184" cy="211411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7503" y="2409731"/>
            <a:ext cx="38560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 average distance (unit: mm) of contact surfaces. One frame per demonstration (763) was selected. A simple </a:t>
            </a:r>
            <a:r>
              <a:rPr kumimoji="0" lang="en-GB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Robotiq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gripper with 1 DOF is used as baseline. </a:t>
            </a:r>
            <a:endParaRPr kumimoji="0" lang="en-GB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6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Monocular</a:t>
            </a:r>
            <a:r>
              <a:rPr lang="de-DE" dirty="0" smtClean="0"/>
              <a:t> RGB Images (HO3D)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84943"/>
            <a:ext cx="4465268" cy="33940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72" y="1063229"/>
            <a:ext cx="4466796" cy="339240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Idea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75" y="1059582"/>
            <a:ext cx="7069649" cy="3394075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7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Mapping – Implementation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92" y="1540329"/>
            <a:ext cx="2304256" cy="29756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1107937"/>
            <a:ext cx="2168111" cy="29756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55" y="1780359"/>
            <a:ext cx="2154037" cy="15361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93" y="3508551"/>
            <a:ext cx="3367121" cy="1439463"/>
          </a:xfrm>
          <a:prstGeom prst="rect">
            <a:avLst/>
          </a:prstGeom>
        </p:spPr>
      </p:pic>
      <p:cxnSp>
        <p:nvCxnSpPr>
          <p:cNvPr id="10" name="Gekrümmter Verbinder 9"/>
          <p:cNvCxnSpPr/>
          <p:nvPr/>
        </p:nvCxnSpPr>
        <p:spPr>
          <a:xfrm>
            <a:off x="1499295" y="1227948"/>
            <a:ext cx="2400949" cy="45770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Gekrümmter Verbinder 15"/>
          <p:cNvCxnSpPr/>
          <p:nvPr/>
        </p:nvCxnSpPr>
        <p:spPr>
          <a:xfrm>
            <a:off x="4163566" y="1571410"/>
            <a:ext cx="2208634" cy="42427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Gekrümmter Verbinder 17"/>
          <p:cNvCxnSpPr/>
          <p:nvPr/>
        </p:nvCxnSpPr>
        <p:spPr>
          <a:xfrm rot="16200000" flipH="1">
            <a:off x="3852269" y="1996034"/>
            <a:ext cx="1799503" cy="1368152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-36512" y="4063627"/>
            <a:ext cx="390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Objective</a:t>
            </a:r>
            <a:r>
              <a:rPr lang="de-DE" dirty="0" smtClean="0"/>
              <a:t>: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markers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marker</a:t>
            </a:r>
            <a:r>
              <a:rPr lang="de-DE" dirty="0" smtClean="0"/>
              <a:t> </a:t>
            </a:r>
            <a:r>
              <a:rPr lang="de-DE" dirty="0" err="1" smtClean="0"/>
              <a:t>positions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5204162" y="1020865"/>
            <a:ext cx="390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Objective</a:t>
            </a:r>
            <a:r>
              <a:rPr lang="de-DE" dirty="0" smtClean="0"/>
              <a:t>: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virtual</a:t>
            </a:r>
            <a:r>
              <a:rPr lang="de-DE" dirty="0" smtClean="0"/>
              <a:t> </a:t>
            </a:r>
            <a:r>
              <a:rPr lang="de-DE" dirty="0" err="1" smtClean="0"/>
              <a:t>marker</a:t>
            </a:r>
            <a:r>
              <a:rPr lang="de-DE" dirty="0" smtClean="0"/>
              <a:t> </a:t>
            </a:r>
            <a:r>
              <a:rPr lang="de-DE" dirty="0" err="1" smtClean="0"/>
              <a:t>positions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2742946" y="2031784"/>
            <a:ext cx="2693151" cy="369332"/>
          </a:xfrm>
          <a:prstGeom prst="rect">
            <a:avLst/>
          </a:prstGeom>
          <a:solidFill>
            <a:srgbClr val="12F43D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Expected</a:t>
            </a:r>
            <a:r>
              <a:rPr lang="de-DE" dirty="0" smtClean="0"/>
              <a:t> / </a:t>
            </a:r>
            <a:r>
              <a:rPr lang="de-DE" dirty="0" err="1" smtClean="0"/>
              <a:t>virtual</a:t>
            </a:r>
            <a:r>
              <a:rPr lang="de-DE" dirty="0" smtClean="0"/>
              <a:t> </a:t>
            </a:r>
            <a:r>
              <a:rPr lang="de-DE" dirty="0" err="1" smtClean="0"/>
              <a:t>markers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6689049" y="3323885"/>
            <a:ext cx="1649543" cy="369332"/>
          </a:xfrm>
          <a:prstGeom prst="rect">
            <a:avLst/>
          </a:prstGeom>
          <a:solidFill>
            <a:srgbClr val="C0504D">
              <a:alpha val="8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Virtual </a:t>
            </a:r>
            <a:r>
              <a:rPr lang="de-DE" dirty="0" err="1" smtClean="0"/>
              <a:t>markers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6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Dataset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5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Motion Capture Dataset</a:t>
            </a:r>
            <a:endParaRPr lang="en-GB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088962"/>
              </p:ext>
            </p:extLst>
          </p:nvPr>
        </p:nvGraphicFramePr>
        <p:xfrm>
          <a:off x="5580112" y="1602502"/>
          <a:ext cx="3261539" cy="2294979"/>
        </p:xfrm>
        <a:graphic>
          <a:graphicData uri="http://schemas.openxmlformats.org/drawingml/2006/table">
            <a:tbl>
              <a:tblPr/>
              <a:tblGrid>
                <a:gridCol w="813267">
                  <a:extLst>
                    <a:ext uri="{9D8B030D-6E8A-4147-A177-3AD203B41FA5}">
                      <a16:colId xmlns:a16="http://schemas.microsoft.com/office/drawing/2014/main" val="208209970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067008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21695848"/>
                    </a:ext>
                  </a:extLst>
                </a:gridCol>
              </a:tblGrid>
              <a:tr h="250629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1" i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1" i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1" i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9886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Grasp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Insole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93438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Insert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Insole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bag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243060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Grasp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pillow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515536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Grasp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Big </a:t>
                      </a:r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pillow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130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285166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Insert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Passport</a:t>
                      </a:r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, box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37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00998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Flip </a:t>
                      </a:r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pages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Passport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195210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Grasp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Electronic </a:t>
                      </a:r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components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55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23873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Insert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Electronic </a:t>
                      </a:r>
                      <a:r>
                        <a:rPr lang="de-DE" sz="1200" b="0" i="0" dirty="0" err="1" smtClean="0">
                          <a:solidFill>
                            <a:srgbClr val="000000"/>
                          </a:solidFill>
                          <a:effectLst/>
                        </a:rPr>
                        <a:t>components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1200" b="0" i="0" dirty="0" smtClean="0">
                          <a:solidFill>
                            <a:srgbClr val="000000"/>
                          </a:solidFill>
                          <a:effectLst/>
                        </a:rPr>
                        <a:t>54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282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12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GB" sz="12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1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</a:t>
                      </a:r>
                      <a:r>
                        <a:rPr lang="en-GB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2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900745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3229"/>
            <a:ext cx="4742518" cy="3397004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 flipV="1">
            <a:off x="3779912" y="2067694"/>
            <a:ext cx="1728192" cy="3064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 flipV="1">
            <a:off x="2195736" y="1491630"/>
            <a:ext cx="3312368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2843808" y="3165499"/>
            <a:ext cx="2628460" cy="302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4255873" y="3468203"/>
            <a:ext cx="1252231" cy="313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1403648" y="2924944"/>
            <a:ext cx="4104458" cy="438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8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Motion Capture Dataset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6" y="2141712"/>
            <a:ext cx="5703688" cy="24144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69" y="2139702"/>
            <a:ext cx="2624595" cy="241646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37724"/>
              </p:ext>
            </p:extLst>
          </p:nvPr>
        </p:nvGraphicFramePr>
        <p:xfrm>
          <a:off x="5486925" y="1045261"/>
          <a:ext cx="3261539" cy="704929"/>
        </p:xfrm>
        <a:graphic>
          <a:graphicData uri="http://schemas.openxmlformats.org/drawingml/2006/table">
            <a:tbl>
              <a:tblPr/>
              <a:tblGrid>
                <a:gridCol w="813267">
                  <a:extLst>
                    <a:ext uri="{9D8B030D-6E8A-4147-A177-3AD203B41FA5}">
                      <a16:colId xmlns:a16="http://schemas.microsoft.com/office/drawing/2014/main" val="208209970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067008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21695848"/>
                    </a:ext>
                  </a:extLst>
                </a:gridCol>
              </a:tblGrid>
              <a:tr h="250629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1" i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1" i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de-DE" sz="1200" b="1" i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9886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Grasp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Insole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93438"/>
                  </a:ext>
                </a:extLst>
              </a:tr>
              <a:tr h="15190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Grasp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pillow  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GB" sz="12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271" marR="44271" marT="22135" marB="22135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515536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64456" y="1050290"/>
            <a:ext cx="466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End-</a:t>
            </a:r>
            <a:r>
              <a:rPr lang="de-DE" dirty="0" err="1" smtClean="0"/>
              <a:t>effector</a:t>
            </a:r>
            <a:r>
              <a:rPr lang="de-DE" dirty="0" smtClean="0"/>
              <a:t> </a:t>
            </a:r>
            <a:r>
              <a:rPr lang="de-DE" dirty="0" err="1" smtClean="0"/>
              <a:t>trajectories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grasping</a:t>
            </a:r>
            <a:r>
              <a:rPr lang="de-DE" dirty="0" smtClean="0"/>
              <a:t> </a:t>
            </a:r>
            <a:r>
              <a:rPr lang="de-DE" dirty="0" err="1" smtClean="0"/>
              <a:t>motions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7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Demonstration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0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Record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Embodiment</a:t>
            </a:r>
            <a:r>
              <a:rPr lang="de-DE" dirty="0" smtClean="0"/>
              <a:t> Mapping</a:t>
            </a:r>
            <a:endParaRPr lang="en-GB" dirty="0"/>
          </a:p>
        </p:txBody>
      </p:sp>
      <p:pic>
        <p:nvPicPr>
          <p:cNvPr id="10" name="embodiment_inso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0" end="51400"/>
                </p14:media>
              </p:ext>
            </p:extLst>
          </p:nvPr>
        </p:nvPicPr>
        <p:blipFill rotWithShape="1">
          <a:blip r:embed="rId4"/>
          <a:srcRect l="37393" t="25256" r="30815" b="37755"/>
          <a:stretch>
            <a:fillRect/>
          </a:stretch>
        </p:blipFill>
        <p:spPr>
          <a:xfrm>
            <a:off x="1902532" y="1063229"/>
            <a:ext cx="5338936" cy="3397506"/>
          </a:xfrm>
          <a:prstGeom prst="rect">
            <a:avLst/>
          </a:prstGeom>
        </p:spPr>
      </p:pic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C04-93B2-4791-A8BD-DE91290B1A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45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Bildschirmpräsentation (16:9)</PresentationFormat>
  <Paragraphs>173</Paragraphs>
  <Slides>21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ＭＳ Ｐゴシック</vt:lpstr>
      <vt:lpstr>Abel</vt:lpstr>
      <vt:lpstr>Arial</vt:lpstr>
      <vt:lpstr>Calibri</vt:lpstr>
      <vt:lpstr>Larissa</vt:lpstr>
      <vt:lpstr>A Modular Approach to the Embodiment of Hand Motions from Human Demonstrations</vt:lpstr>
      <vt:lpstr>Objectives</vt:lpstr>
      <vt:lpstr>Idea</vt:lpstr>
      <vt:lpstr>Mapping – Implementation</vt:lpstr>
      <vt:lpstr>Dataset</vt:lpstr>
      <vt:lpstr>Motion Capture Dataset</vt:lpstr>
      <vt:lpstr>Motion Capture Dataset</vt:lpstr>
      <vt:lpstr>Demonstration</vt:lpstr>
      <vt:lpstr>Record and Embodiment Mapping</vt:lpstr>
      <vt:lpstr>Record and Embodiment Mapping</vt:lpstr>
      <vt:lpstr>Evaluation</vt:lpstr>
      <vt:lpstr>Evaluation - Simulation</vt:lpstr>
      <vt:lpstr>Evaluation – Real System</vt:lpstr>
      <vt:lpstr>Conclusion</vt:lpstr>
      <vt:lpstr>Links</vt:lpstr>
      <vt:lpstr>Embodiment Mapping</vt:lpstr>
      <vt:lpstr>Embodiment Mapping</vt:lpstr>
      <vt:lpstr>Record Mapping</vt:lpstr>
      <vt:lpstr>Record and Embodiment Mapping</vt:lpstr>
      <vt:lpstr>Evaluation – Embodiment</vt:lpstr>
      <vt:lpstr>Monocular RGB Images (HO3D)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Deutsches Forschungszentrum für Künstliche Intelligenz GmbH</dc:title>
  <dc:creator>Annemarie Hirth</dc:creator>
  <cp:lastModifiedBy>Alexander Fabisch</cp:lastModifiedBy>
  <cp:revision>191</cp:revision>
  <dcterms:created xsi:type="dcterms:W3CDTF">2015-07-29T07:57:43Z</dcterms:created>
  <dcterms:modified xsi:type="dcterms:W3CDTF">2022-11-23T10:52:02Z</dcterms:modified>
</cp:coreProperties>
</file>